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media/image53.jpeg" ContentType="image/jpeg"/>
  <Override PartName="/ppt/media/image1.jpeg" ContentType="image/jpeg"/>
  <Override PartName="/ppt/media/image9.jpeg" ContentType="image/jpeg"/>
  <Override PartName="/ppt/media/image54.jpeg" ContentType="image/jpeg"/>
  <Override PartName="/ppt/media/image2.jpeg" ContentType="image/jpeg"/>
  <Override PartName="/ppt/media/image55.jpeg" ContentType="image/jpeg"/>
  <Override PartName="/ppt/media/image3.jpeg" ContentType="image/jpeg"/>
  <Override PartName="/ppt/media/image56.jpeg" ContentType="image/jpeg"/>
  <Override PartName="/ppt/media/image4.jpeg" ContentType="image/jpeg"/>
  <Override PartName="/ppt/media/image5.jpeg" ContentType="image/jpeg"/>
  <Override PartName="/ppt/media/image57.jpeg" ContentType="image/jpeg"/>
  <Override PartName="/ppt/media/image6.jpeg" ContentType="image/jpeg"/>
  <Override PartName="/ppt/media/image58.jpeg" ContentType="image/jpeg"/>
  <Override PartName="/ppt/media/image7.jpeg" ContentType="image/jpeg"/>
  <Override PartName="/ppt/media/image59.jpeg" ContentType="image/jpeg"/>
  <Override PartName="/ppt/media/image8.jpeg" ContentType="image/jpeg"/>
  <Override PartName="/ppt/media/image10.jpeg" ContentType="image/jpeg"/>
  <Override PartName="/ppt/media/image100.jpeg" ContentType="image/jpeg"/>
  <Override PartName="/ppt/media/image11.jpeg" ContentType="image/jpeg"/>
  <Override PartName="/ppt/media/image10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82.jpeg" ContentType="image/jpeg"/>
  <Override PartName="/ppt/media/image8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7.jpeg" ContentType="image/jpeg"/>
  <Override PartName="/ppt/media/image88.png" ContentType="image/png"/>
  <Override PartName="/ppt/media/image89.jpeg" ContentType="image/jpe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jpeg" ContentType="image/jpeg"/>
  <Override PartName="/ppt/media/image98.jpeg" ContentType="image/jpeg"/>
  <Override PartName="/ppt/media/image99.jpeg" ContentType="image/jpeg"/>
  <Override PartName="/ppt/media/image10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 fontScale="80000"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Click to edit the outline text format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Second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Third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Fourth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Fifth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Sixth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Seventh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822960" y="6886440"/>
            <a:ext cx="630936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7246CC7-7214-4FDF-837A-FD84CEDA5DE6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8D427919-1C55-4331-B7C5-5C97B4D65E45}" type="slidecount">
              <a:rPr b="0" lang="en-US" sz="1400" spc="-1" strike="noStrike">
                <a:latin typeface="Noto Sans Regular"/>
              </a:rPr>
              <a:t>43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Click to edit the outline text format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Second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Third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Fourth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Fifth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Sixth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Seventh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731520" y="6886800"/>
            <a:ext cx="64008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8918EF2-81F6-44D1-AE79-40D9B45E02AC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28625543-0B39-43A0-AECA-AEB439B365FC}" type="slidecount">
              <a:rPr b="0" lang="en-US" sz="1400" spc="-1" strike="noStrike">
                <a:latin typeface="Noto Sans Regular"/>
              </a:rPr>
              <a:t>43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image" Target="../media/image35.jpeg"/><Relationship Id="rId7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image" Target="../media/image54.jpe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jpeg"/><Relationship Id="rId3" Type="http://schemas.openxmlformats.org/officeDocument/2006/relationships/image" Target="../media/image63.jpeg"/><Relationship Id="rId4" Type="http://schemas.openxmlformats.org/officeDocument/2006/relationships/image" Target="../media/image64.jpeg"/><Relationship Id="rId5" Type="http://schemas.openxmlformats.org/officeDocument/2006/relationships/image" Target="../media/image65.jpeg"/><Relationship Id="rId6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jpeg"/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image" Target="../media/image75.jpe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image" Target="../media/image94.jpeg"/><Relationship Id="rId4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slideLayout" Target="../slideLayouts/slideLayout1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Networks of Philly (v3)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48640" y="4833720"/>
            <a:ext cx="9144000" cy="110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Noto Sans Regular"/>
              </a:rPr>
              <a:t>Philadelphia’s Hidden Network Infrastructure</a:t>
            </a:r>
            <a:endParaRPr b="0" lang="en-US" sz="3200" spc="-1" strike="noStrike">
              <a:latin typeface="Noto Sans Regular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766560" y="-195480"/>
            <a:ext cx="3413520" cy="33958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028760" y="-968400"/>
            <a:ext cx="2920680" cy="38944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-645120" y="-457200"/>
            <a:ext cx="3022560" cy="4535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2128320" y="-1187280"/>
            <a:ext cx="2261160" cy="40219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2359440" y="1371600"/>
            <a:ext cx="2030040" cy="27068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5918760" y="1554480"/>
            <a:ext cx="1893240" cy="25239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>
            <a:off x="7812000" y="2377440"/>
            <a:ext cx="2268000" cy="1701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>
            <a:off x="4002480" y="2337840"/>
            <a:ext cx="2124000" cy="174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493560" y="1224720"/>
            <a:ext cx="9417960" cy="539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Keystone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1900 as a direct competitor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Bell in 1945.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First telephone company in the world to have completely buried wires.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Catered to businesses.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Used for city communications.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5486400" y="3265920"/>
            <a:ext cx="3657600" cy="322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Electrical Bureau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City department from 1856 – 1951.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Maintained communications systems (call boxes) for police and fire.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Now Communications group within the Department of Public Property.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-182880" y="4663440"/>
            <a:ext cx="2749680" cy="206244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2194560" y="4640760"/>
            <a:ext cx="2779920" cy="208512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3"/>
          <a:stretch/>
        </p:blipFill>
        <p:spPr>
          <a:xfrm>
            <a:off x="4693680" y="4622760"/>
            <a:ext cx="2804400" cy="2103120"/>
          </a:xfrm>
          <a:prstGeom prst="rect">
            <a:avLst/>
          </a:prstGeom>
          <a:ln>
            <a:noFill/>
          </a:ln>
        </p:spPr>
      </p:pic>
      <p:pic>
        <p:nvPicPr>
          <p:cNvPr id="132" name="" descr=""/>
          <p:cNvPicPr/>
          <p:nvPr/>
        </p:nvPicPr>
        <p:blipFill>
          <a:blip r:embed="rId4"/>
          <a:stretch/>
        </p:blipFill>
        <p:spPr>
          <a:xfrm>
            <a:off x="7315200" y="4600080"/>
            <a:ext cx="2834640" cy="2125800"/>
          </a:xfrm>
          <a:prstGeom prst="rect">
            <a:avLst/>
          </a:prstGeom>
          <a:ln>
            <a:noFill/>
          </a:ln>
        </p:spPr>
      </p:pic>
      <p:pic>
        <p:nvPicPr>
          <p:cNvPr id="133" name="" descr=""/>
          <p:cNvPicPr/>
          <p:nvPr/>
        </p:nvPicPr>
        <p:blipFill>
          <a:blip r:embed="rId5"/>
          <a:stretch/>
        </p:blipFill>
        <p:spPr>
          <a:xfrm>
            <a:off x="3840480" y="3483360"/>
            <a:ext cx="1807200" cy="191160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6"/>
          <a:srcRect l="0" t="0" r="16" b="14602"/>
          <a:stretch/>
        </p:blipFill>
        <p:spPr>
          <a:xfrm>
            <a:off x="6492240" y="3474720"/>
            <a:ext cx="1715040" cy="18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Western Union Telegraph 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Began operation in 1851.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Telegraphy was spun off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Western Union International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Sold telegraphy system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1983.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797760" y="3268080"/>
            <a:ext cx="4360320" cy="31860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5262120" y="3857040"/>
            <a:ext cx="4521960" cy="254376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6675120" y="2560320"/>
            <a:ext cx="2649960" cy="11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Metromedia Fiber Network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Launched in 1993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National Fiber Network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Dark fiber to communications carriers in the U.S. and EU.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Bankrupt by 2002, back in 2003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Abovenet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5577840" y="3474720"/>
            <a:ext cx="3566160" cy="300096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815760" y="4114800"/>
            <a:ext cx="476208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MCI Metro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Division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that layed fiber in the ‘90s.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WorldCom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Acquired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2006 after bankruptcy.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822960" y="3568680"/>
            <a:ext cx="3291840" cy="264924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4633560" y="3566160"/>
            <a:ext cx="4419000" cy="26517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7040880" y="1666440"/>
            <a:ext cx="2580480" cy="89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Level 3 Communications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720000" y="1584000"/>
            <a:ext cx="88812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Started building nation-wide fiber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Received $411 million from the DOD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CenturyLink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2017, now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Lumen Technologies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244840" y="3432240"/>
            <a:ext cx="3350520" cy="3060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1188720" y="3707640"/>
            <a:ext cx="2804400" cy="7729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914400" y="4524120"/>
            <a:ext cx="3137040" cy="105372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890280" y="5599080"/>
            <a:ext cx="3681720" cy="52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Telephone &amp; Communication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720000" y="1728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Telephone” is likely a replacement.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Communication” is likely for private cables.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1"/>
          <a:stretch/>
        </p:blipFill>
        <p:spPr>
          <a:xfrm>
            <a:off x="1097280" y="2991960"/>
            <a:ext cx="3371040" cy="312084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/>
        </p:blipFill>
        <p:spPr>
          <a:xfrm>
            <a:off x="4663440" y="3017520"/>
            <a:ext cx="4207320" cy="309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Handholes and Boxes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822960" y="1726200"/>
            <a:ext cx="3657600" cy="488628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4867560" y="2468880"/>
            <a:ext cx="445932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CATV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720000" y="1656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TV is a Pennsylvania first.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Handholes provide cable services (coax) to buildings.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television came to Philadelphia in 1983 under 3 franchises: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Cablevision Systems of Philadelphia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Inner City Cable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Wade Cablevision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came in 1987).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302400" y="4342680"/>
            <a:ext cx="3695760" cy="23702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2"/>
          <a:stretch/>
        </p:blipFill>
        <p:spPr>
          <a:xfrm>
            <a:off x="4663440" y="4330440"/>
            <a:ext cx="4708800" cy="23446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3"/>
          <a:stretch/>
        </p:blipFill>
        <p:spPr>
          <a:xfrm>
            <a:off x="4971960" y="3840480"/>
            <a:ext cx="3440520" cy="4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Table of Contents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720000" y="1692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Who Am I?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How did this all start?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Infrastructure! (Manholes, handholes, antennae, misc.)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Sightseeing (Buildings of networking importance)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Right To Know Requests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What’s next?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Questions!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1188720" y="330480"/>
            <a:ext cx="8069760" cy="6527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Traffic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Seen on the sidewalk corners near crosswalks.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Cabling here connects traffic lights to large metal control (SCADA) boxes nearby.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Adaptive Traffic Control Systems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6264000" y="3017520"/>
            <a:ext cx="3428640" cy="337464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tretch/>
        </p:blipFill>
        <p:spPr>
          <a:xfrm>
            <a:off x="457200" y="3749040"/>
            <a:ext cx="3896640" cy="2628000"/>
          </a:xfrm>
          <a:prstGeom prst="rect">
            <a:avLst/>
          </a:prstGeom>
          <a:ln>
            <a:noFill/>
          </a:ln>
        </p:spPr>
      </p:pic>
      <p:pic>
        <p:nvPicPr>
          <p:cNvPr id="172" name="" descr=""/>
          <p:cNvPicPr/>
          <p:nvPr/>
        </p:nvPicPr>
        <p:blipFill>
          <a:blip r:embed="rId3"/>
          <a:stretch/>
        </p:blipFill>
        <p:spPr>
          <a:xfrm>
            <a:off x="4215960" y="3566160"/>
            <a:ext cx="2550600" cy="26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4" name="TextShape 2"/>
          <p:cNvSpPr txBox="1"/>
          <p:nvPr/>
        </p:nvSpPr>
        <p:spPr>
          <a:xfrm>
            <a:off x="720000" y="1584000"/>
            <a:ext cx="8972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Operated 1984 – 2000 as one of the 7 RBOCs.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Was parent of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New Jersey Bell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Diamond State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C&amp;P Telephone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At its peak, it was the second largest telephone company in the USA with operations in 23 countries and 13 states.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548640" y="4023360"/>
            <a:ext cx="3880800" cy="258048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5669280" y="4572000"/>
            <a:ext cx="3580920" cy="12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Verizon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Carries telephone and Internet services within Philadelphia and is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current telephone provider for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Formed in 2000 after merger between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GTE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699120" y="3574800"/>
            <a:ext cx="2501280" cy="310032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3191760" y="3558600"/>
            <a:ext cx="4049280" cy="3116520"/>
          </a:xfrm>
          <a:prstGeom prst="rect">
            <a:avLst/>
          </a:prstGeom>
          <a:ln>
            <a:noFill/>
          </a:ln>
        </p:spPr>
      </p:pic>
      <p:pic>
        <p:nvPicPr>
          <p:cNvPr id="181" name="" descr=""/>
          <p:cNvPicPr/>
          <p:nvPr/>
        </p:nvPicPr>
        <p:blipFill>
          <a:blip r:embed="rId3"/>
          <a:stretch/>
        </p:blipFill>
        <p:spPr>
          <a:xfrm>
            <a:off x="6592320" y="3291840"/>
            <a:ext cx="3283200" cy="15544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4"/>
          <a:stretch/>
        </p:blipFill>
        <p:spPr>
          <a:xfrm>
            <a:off x="8272440" y="304200"/>
            <a:ext cx="1303200" cy="97596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5"/>
          <a:stretch/>
        </p:blipFill>
        <p:spPr>
          <a:xfrm>
            <a:off x="6583680" y="4541760"/>
            <a:ext cx="3291840" cy="21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in 2007, is a fiber network with 130,000 route miles of fiber laid in North America.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Also work installing small cells.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1188720" y="3585240"/>
            <a:ext cx="4297680" cy="290700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5884920" y="3840480"/>
            <a:ext cx="3716280" cy="237744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5852160" y="2286000"/>
            <a:ext cx="3446280" cy="7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Antennae &amp; Other Devices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2926080" y="1371600"/>
            <a:ext cx="3657600" cy="518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Small Cell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Low-powered cellular radio access nodes.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Range of 10 meters to a few kilometers.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Crown Castle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installs Fiber and Small Cells in the North East, bought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Lightower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 northeastern network provider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6819840" y="3566160"/>
            <a:ext cx="2598480" cy="273456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1005840" y="3902760"/>
            <a:ext cx="3492360" cy="268092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4114800" y="4206240"/>
            <a:ext cx="3017520" cy="188712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4"/>
          <a:stretch/>
        </p:blipFill>
        <p:spPr>
          <a:xfrm>
            <a:off x="6777720" y="1686240"/>
            <a:ext cx="2914920" cy="7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Crown Castle (Continued)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6035040" y="1436400"/>
            <a:ext cx="3823200" cy="487296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2"/>
          <a:stretch/>
        </p:blipFill>
        <p:spPr>
          <a:xfrm>
            <a:off x="137520" y="2468880"/>
            <a:ext cx="6537600" cy="3003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Distributed Antenna Systems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Expand cell coverage, adding capacity in under-serviced areas.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Repeater vs Active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Usually cover different frequencies and different carriers.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These units are manufactured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JMA Wireless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23520" y="3840480"/>
            <a:ext cx="4343040" cy="27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Provide free WiFI access, mobile device charging, phone calls, access to municipal/emergency services, maps, directions.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Each LinkPHL kiosk has three cameras, and microphones, among other sensors.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Intersection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(formerly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Titan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)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with investment from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Alphabet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6492240" y="2103120"/>
            <a:ext cx="3162240" cy="402336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3291840" y="5486400"/>
            <a:ext cx="2526120" cy="2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Who am I?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Not an expert in anything, but really like networks.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May have met me at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Philly 2600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philtel.org – Let’s install payphones in Philly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Editor of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N-O-D-E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zines.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Run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networksofphilly.org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1097280" y="4170600"/>
            <a:ext cx="5531760" cy="2047320"/>
          </a:xfrm>
          <a:prstGeom prst="rect">
            <a:avLst/>
          </a:prstGeom>
          <a:ln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7498080" y="228600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5475240" y="2103120"/>
            <a:ext cx="1931400" cy="4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2429280" cy="52948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297680" y="1280160"/>
            <a:ext cx="3822480" cy="547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Police Cameras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Have been in the city since 2009, many are thought to be broken and in disrepair.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Cameras automatically follow movement. Anyone watching?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432520" y="3043080"/>
            <a:ext cx="4708800" cy="353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Payphones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640080" y="146304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Pacific Telemanagement Services (PTS) based out of California.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NewTel based out of The Bronx, NYC bought remaining Verizon payphones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Please dial the MCI ANAC -&gt; 1-800-444-4444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23960" y="3291840"/>
            <a:ext cx="1927800" cy="338328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2869560" y="3291840"/>
            <a:ext cx="1885320" cy="338328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>
            <a:off x="7223760" y="2560320"/>
            <a:ext cx="2560320" cy="422856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4"/>
          <a:stretch/>
        </p:blipFill>
        <p:spPr>
          <a:xfrm>
            <a:off x="4937760" y="4002840"/>
            <a:ext cx="2057040" cy="752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792360" y="640080"/>
            <a:ext cx="8808840" cy="6181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Not Yet Covered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Parking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Transit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Shotspotters/Stingrays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Ricochet (anything left?)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Philly Wireless / Earthlink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2432520" y="4148280"/>
            <a:ext cx="2688120" cy="27097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5908680" y="1463040"/>
            <a:ext cx="3509640" cy="467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Sight Seeing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5669280" y="1233000"/>
            <a:ext cx="3809520" cy="507636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741600" y="2560320"/>
            <a:ext cx="4599000" cy="27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401 N Broad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Terminal Commerce Building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14-story concrete building was built between 1929 and 1931 by the Reading Company.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Largest carrier hotel within Philadelphia with over 80 carriers as of 2015.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3291840" y="3474720"/>
            <a:ext cx="3813840" cy="28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Three Logan Square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Formerly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 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55-story office building was erected in 1991.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After Bell split up, the Philadelphia-based Baby Bell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headquartered within the building until 1996 when it purchased New York City-based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NYNEX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moved operations to New York.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Still houses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6352920" y="1280160"/>
            <a:ext cx="3431160" cy="45720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8301960" y="5212080"/>
            <a:ext cx="1573560" cy="15735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5693040" y="6047280"/>
            <a:ext cx="2536560" cy="53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Comcast Center &amp; CTC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3291840" y="1371600"/>
            <a:ext cx="3200400" cy="457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American Cable Systems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58-story building built between 2005 and 2008, and is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’s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Technology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60-story building built between 2014 and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3282840" cy="437436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6675120" y="1462320"/>
            <a:ext cx="3291840" cy="502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500 South 27th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20000" y="1584000"/>
            <a:ext cx="47664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building presumably used for continued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service and collocation for other telephone 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Built 1967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to replace an older exchange at 17th and the Parkway.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Situated near railroad lines by the Schuylkill.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NOT named in The Intercept’s article on NSA spy facilities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1"/>
          <a:stretch/>
        </p:blipFill>
        <p:spPr>
          <a:xfrm>
            <a:off x="5623920" y="865440"/>
            <a:ext cx="4160160" cy="273996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6400800" y="3239640"/>
            <a:ext cx="3506760" cy="19724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/>
        </p:blipFill>
        <p:spPr>
          <a:xfrm>
            <a:off x="5394960" y="5120640"/>
            <a:ext cx="2103120" cy="166680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4"/>
          <a:stretch/>
        </p:blipFill>
        <p:spPr>
          <a:xfrm>
            <a:off x="7589520" y="5577840"/>
            <a:ext cx="2421000" cy="11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How did this start?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Ingrid Burrington’s Book,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Networks of New York: An Illustrated Field Guide to Urban Internet Infrastructure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(2016)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457200" y="2468880"/>
            <a:ext cx="5340240" cy="23227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4663440" y="4648680"/>
            <a:ext cx="2609640" cy="175212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490520" y="2795760"/>
            <a:ext cx="1869480" cy="296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requests that will be submitted to various organizations within the Philadelphia government in an attempt to gain information on surveillance equipment deployed throughout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inspired by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Aaron Swartz Day Police Surveillance Project #ASDPSP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information brought to light via "The Wiretap Room" by Ryan Gallagher and Henrik Moltke in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 Intercept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Requests filed through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MuckRock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https://www.muckrock.com/project/philadelphia-police-surveillance-project-305/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5347800" y="5355360"/>
            <a:ext cx="3704760" cy="122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 Request List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GUNSHOT DETECTION MICROPHONES (SHOTSPOTTER/SENTRI)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IMSI-CATCHER EQUIPMENT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SOCIAL MEDIA MONITORING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PREDICTIVE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FEDERAL MOUs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AUTOMATED LICENSE PLATE READERS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FLIR THERMAL CAMERAS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FACIAL RECOGNITION SOFTWARE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UNMANNED AERIAL VEHICLES (DRONES)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BODY WORN CAMERAS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33333"/>
                </a:solidFill>
                <a:latin typeface="Noto Sans Regular"/>
              </a:rPr>
              <a:t>EYE IN THE SKY</a:t>
            </a: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What’s Next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 walking around and looking at things.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Ask for help to identify things I can’t identify, https://github.com/networksofphilly/unidentified-infrastructure-objects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Walking tours?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5212080" y="3291840"/>
            <a:ext cx="4484160" cy="336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Questions?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networksofphilly.org – this sort of stuff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famicoman.com - my site 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philtel.org – let’s install payphones in Philly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philly2600.net – local hacker meetup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phillymesh.net – cypherpunk mesh networking group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dialup.world – free-to-use dial-up Internet access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router.city – framework for your own BGP test network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anarchivism.org – preserving hacker zines/docus/etc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While you’re in town, visit Iffy Books – iffybooks.net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567000" y="640080"/>
            <a:ext cx="4462200" cy="560664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5212080" y="820440"/>
            <a:ext cx="4138560" cy="53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Look at the ground a lot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91440" y="4297680"/>
            <a:ext cx="4457520" cy="23810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4878000" y="1828800"/>
            <a:ext cx="4997520" cy="38228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7920" y="1450440"/>
            <a:ext cx="4271040" cy="28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40080" y="182880"/>
            <a:ext cx="9326520" cy="658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Manholes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731520" y="1463040"/>
            <a:ext cx="3850200" cy="514368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4937760" y="1645920"/>
            <a:ext cx="4529880" cy="45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548640" y="1620000"/>
            <a:ext cx="905256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began as a company in 1879.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the same year.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Bell was broken up in 1984, Philly’s RBOC became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775800" y="4389120"/>
            <a:ext cx="2516040" cy="210312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2053440" cy="21031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7406640" y="4389120"/>
            <a:ext cx="2384640" cy="20944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8345520" y="182880"/>
            <a:ext cx="1621440" cy="164592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5"/>
          <a:stretch/>
        </p:blipFill>
        <p:spPr>
          <a:xfrm>
            <a:off x="5120640" y="4389120"/>
            <a:ext cx="2312640" cy="209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12230</TotalTime>
  <Application>LibreOffice/6.3.1.2$Windows_X86_64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2022-05-07T22:05:41Z</dcterms:created>
  <dc:creator/>
  <dc:description/>
  <dc:language>en-US</dc:language>
  <cp:lastModifiedBy/>
  <cp:lastPrinted>2022-05-09T14:06:02Z</cp:lastPrinted>
  <dcterms:modified xsi:type="dcterms:W3CDTF">2022-10-19T22:23:32Z</dcterms:modified>
  <cp:revision>125</cp:revision>
  <dc:subject/>
  <dc:title>Impress</dc:title>
</cp:coreProperties>
</file>